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3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5278FE53-7D53-4C7E-A536-F960EE33EB3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998F66E0-5EEB-438B-A65E-6629F546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50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Positive Pay/ACH Fraud Filter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Laura Hofstrand – Diocese of Des Moines</a:t>
            </a:r>
          </a:p>
        </p:txBody>
      </p:sp>
    </p:spTree>
    <p:extLst>
      <p:ext uri="{BB962C8B-B14F-4D97-AF65-F5344CB8AC3E}">
        <p14:creationId xmlns:p14="http://schemas.microsoft.com/office/powerpoint/2010/main" val="907785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Pay – What is it? How does it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86584"/>
            <a:ext cx="8825659" cy="4361688"/>
          </a:xfrm>
        </p:spPr>
        <p:txBody>
          <a:bodyPr>
            <a:normAutofit/>
          </a:bodyPr>
          <a:lstStyle/>
          <a:p>
            <a:r>
              <a:rPr lang="en-US" dirty="0"/>
              <a:t>What is it? </a:t>
            </a:r>
          </a:p>
          <a:p>
            <a:pPr lvl="1"/>
            <a:r>
              <a:rPr lang="en-US" dirty="0"/>
              <a:t>A tool offered by Banks to protect against check fraud.</a:t>
            </a:r>
          </a:p>
          <a:p>
            <a:r>
              <a:rPr lang="en-US" dirty="0"/>
              <a:t>How does it work?</a:t>
            </a:r>
          </a:p>
          <a:p>
            <a:pPr lvl="1"/>
            <a:r>
              <a:rPr lang="en-US" dirty="0"/>
              <a:t>Every time the location issues a check, they upload that information to their bank.  This gives the bank the check numbers and the amounts that those checks were made for.</a:t>
            </a:r>
          </a:p>
          <a:p>
            <a:pPr lvl="1"/>
            <a:r>
              <a:rPr lang="en-US" dirty="0"/>
              <a:t>When the vendor tries to cash their check, the bank cross checks the information with the information provided earlier (compares check number and amount).  </a:t>
            </a:r>
          </a:p>
          <a:p>
            <a:pPr lvl="1"/>
            <a:r>
              <a:rPr lang="en-US" dirty="0"/>
              <a:t>If there is a discrepancy, the transaction is held temporarily to give the location time to review and see if there is fraud.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7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03CB0-8A2B-4322-0442-E36FADD33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Pay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7F86A-577E-44F2-AFC9-A4FE01668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location receives an email in the morning if there are any discrepancies.</a:t>
            </a:r>
          </a:p>
          <a:p>
            <a:r>
              <a:rPr lang="en-US" dirty="0"/>
              <a:t>The location has until 11am to review those discrepancies.</a:t>
            </a:r>
          </a:p>
          <a:p>
            <a:pPr lvl="1"/>
            <a:r>
              <a:rPr lang="en-US" dirty="0"/>
              <a:t>The location can choose to allow the check to go thru, or they can choose to not have it go thru.</a:t>
            </a:r>
          </a:p>
          <a:p>
            <a:pPr lvl="1"/>
            <a:r>
              <a:rPr lang="en-US" dirty="0"/>
              <a:t>If no decision is made by 11am, the check goes thru.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816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12B6D-EB8D-2C37-031C-2FA879053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Pay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DA750-C415-ADB1-DEB2-9E4BAEBA7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this protect against?</a:t>
            </a:r>
          </a:p>
          <a:p>
            <a:pPr lvl="1"/>
            <a:r>
              <a:rPr lang="en-US" dirty="0"/>
              <a:t>Check washing has become a very common occurrence.  The criminals get a hold of your check and they remove the amount and vendor name and put in any amount they want and add their name as the payee.</a:t>
            </a:r>
          </a:p>
          <a:p>
            <a:pPr lvl="1"/>
            <a:r>
              <a:rPr lang="en-US" dirty="0"/>
              <a:t>We have had several locations have this happen to them.  When it happens the location has to close their bank account, and open a new one.  </a:t>
            </a:r>
          </a:p>
        </p:txBody>
      </p:sp>
    </p:spTree>
    <p:extLst>
      <p:ext uri="{BB962C8B-B14F-4D97-AF65-F5344CB8AC3E}">
        <p14:creationId xmlns:p14="http://schemas.microsoft.com/office/powerpoint/2010/main" val="3747793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9334A-EB72-7007-14AF-FC5DD84F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Diocese Policy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ADE35-5108-0F75-0664-B790662B2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Diocese, we use Positive Pay.</a:t>
            </a:r>
          </a:p>
          <a:p>
            <a:r>
              <a:rPr lang="en-US" dirty="0"/>
              <a:t>We issue checks once per week (Wednesday’s). </a:t>
            </a:r>
          </a:p>
          <a:p>
            <a:r>
              <a:rPr lang="en-US" dirty="0"/>
              <a:t>Once the checks are issued, we run an export (CSV) out of our accounting system that gives the check number, vendor name, check date, and check amount.</a:t>
            </a:r>
          </a:p>
          <a:p>
            <a:r>
              <a:rPr lang="en-US" dirty="0"/>
              <a:t>We then import this CSV file to our bank via their website.</a:t>
            </a:r>
          </a:p>
        </p:txBody>
      </p:sp>
    </p:spTree>
    <p:extLst>
      <p:ext uri="{BB962C8B-B14F-4D97-AF65-F5344CB8AC3E}">
        <p14:creationId xmlns:p14="http://schemas.microsoft.com/office/powerpoint/2010/main" val="2376921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6A8F4-D459-239F-4BAC-9F516518A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Diocese Policy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BD891-305D-5770-A5B8-A67D98EA5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there is a discrepancy between what we have uploaded and what gets presented to the bank, Bob, Lisa and I receive an email early in the morning.</a:t>
            </a:r>
          </a:p>
          <a:p>
            <a:r>
              <a:rPr lang="en-US" dirty="0"/>
              <a:t>We have until 11am to log into our bank account and make a decision on the payment in question.</a:t>
            </a:r>
          </a:p>
          <a:p>
            <a:pPr lvl="1"/>
            <a:r>
              <a:rPr lang="en-US" dirty="0"/>
              <a:t>If we do nothing, the transaction goes thru.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77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D0C6-0F23-E063-626C-A28CD0DAD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 Fraud Filter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2B508-9AE0-5DA3-790C-2EF614769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Very similar to Positive Pay, there is also a product called ACH Fraud Filter.</a:t>
            </a:r>
          </a:p>
          <a:p>
            <a:r>
              <a:rPr lang="en-US" dirty="0"/>
              <a:t>This does the same thing but for ACH (electronic) debits and credits to your account.</a:t>
            </a:r>
          </a:p>
          <a:p>
            <a:r>
              <a:rPr lang="en-US" dirty="0"/>
              <a:t>The location gives a list of vendors to the bank that those vendors have permission to debit/credit the location’s bank account.  </a:t>
            </a:r>
          </a:p>
          <a:p>
            <a:pPr lvl="1"/>
            <a:r>
              <a:rPr lang="en-US" dirty="0"/>
              <a:t>You can set dollar limits with these rules as well – i.e. if you only want MidAmerica to be able to debit your account for up to $1,000 as an example.</a:t>
            </a:r>
          </a:p>
          <a:p>
            <a:r>
              <a:rPr lang="en-US" dirty="0"/>
              <a:t>If you have not approved a vendor and they try to debit/credit your account, you receive the same email like you do with Positive Pay.</a:t>
            </a:r>
          </a:p>
          <a:p>
            <a:r>
              <a:rPr lang="en-US" dirty="0"/>
              <a:t>You have until 11am to decide if you are going to allow the transaction or not.</a:t>
            </a:r>
          </a:p>
        </p:txBody>
      </p:sp>
    </p:spTree>
    <p:extLst>
      <p:ext uri="{BB962C8B-B14F-4D97-AF65-F5344CB8AC3E}">
        <p14:creationId xmlns:p14="http://schemas.microsoft.com/office/powerpoint/2010/main" val="3576878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E692B-7636-9C23-1B2F-E47B23F5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 Fraud Filter – Continued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82361-74A6-0100-1A41-852AA13F0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really allows the location to control who is debiting/crediting their bank account.</a:t>
            </a:r>
          </a:p>
          <a:p>
            <a:r>
              <a:rPr lang="en-US" dirty="0"/>
              <a:t>We have declined several transactions.  </a:t>
            </a:r>
          </a:p>
          <a:p>
            <a:pPr lvl="1"/>
            <a:r>
              <a:rPr lang="en-US" dirty="0"/>
              <a:t>Sometimes we just decline them if it’s service/subscription that we no longer want.</a:t>
            </a:r>
          </a:p>
        </p:txBody>
      </p:sp>
    </p:spTree>
    <p:extLst>
      <p:ext uri="{BB962C8B-B14F-4D97-AF65-F5344CB8AC3E}">
        <p14:creationId xmlns:p14="http://schemas.microsoft.com/office/powerpoint/2010/main" val="4166822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246C-D7CB-79F6-289E-3D1ACFA0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– Positive Payee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A0FCC-F6A0-5513-A639-E64BC6470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now a new version of Positive Pay being rolled out that also compares the payee name on the check the was uploaded vs. what is presented to the bank.</a:t>
            </a:r>
          </a:p>
          <a:p>
            <a:r>
              <a:rPr lang="en-US" dirty="0"/>
              <a:t>This adds another layer of protection so that they criminals can’t just change the payee name.</a:t>
            </a:r>
          </a:p>
        </p:txBody>
      </p:sp>
    </p:spTree>
    <p:extLst>
      <p:ext uri="{BB962C8B-B14F-4D97-AF65-F5344CB8AC3E}">
        <p14:creationId xmlns:p14="http://schemas.microsoft.com/office/powerpoint/2010/main" val="2212718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B782-7A31-716F-6BBC-100DB25D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05B6F-8EE4-FF78-37F9-741DE22B6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strongly urge you to talk to your bank and add these tools </a:t>
            </a:r>
          </a:p>
          <a:p>
            <a:r>
              <a:rPr lang="en-US" dirty="0"/>
              <a:t>Check fraud has become very prevalent and it opens the location to the risk of having money stolen.</a:t>
            </a:r>
          </a:p>
          <a:p>
            <a:r>
              <a:rPr lang="en-US" dirty="0"/>
              <a:t>Utilizing these tools decreases the risk of the location having money stolen.</a:t>
            </a:r>
          </a:p>
        </p:txBody>
      </p:sp>
    </p:spTree>
    <p:extLst>
      <p:ext uri="{BB962C8B-B14F-4D97-AF65-F5344CB8AC3E}">
        <p14:creationId xmlns:p14="http://schemas.microsoft.com/office/powerpoint/2010/main" val="2413659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0C08-D394-A8BF-C014-514365B13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Best Practices with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5430-90A8-2462-1E92-915231965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online access to your account to view activity</a:t>
            </a:r>
          </a:p>
          <a:p>
            <a:r>
              <a:rPr lang="en-US" dirty="0"/>
              <a:t>Set up email notifications for low balances and large transactions</a:t>
            </a:r>
          </a:p>
          <a:p>
            <a:r>
              <a:rPr lang="en-US" dirty="0"/>
              <a:t>Monitor you balance – try not have a huge balance in your checking account.</a:t>
            </a:r>
          </a:p>
          <a:p>
            <a:r>
              <a:rPr lang="en-US" dirty="0"/>
              <a:t>Consider not mailing checks for larger amounts</a:t>
            </a:r>
          </a:p>
          <a:p>
            <a:r>
              <a:rPr lang="en-US" dirty="0"/>
              <a:t>Move to issuing more ACH transactions vs. checks – can make your bank recon easier</a:t>
            </a:r>
          </a:p>
          <a:p>
            <a:r>
              <a:rPr lang="en-US" dirty="0"/>
              <a:t>Consider using </a:t>
            </a:r>
            <a:r>
              <a:rPr lang="en-US" dirty="0" err="1"/>
              <a:t>AvidXChange</a:t>
            </a:r>
            <a:r>
              <a:rPr lang="en-US" dirty="0"/>
              <a:t> (more to come on this during the afternoon)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718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1499</TotalTime>
  <Words>770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 Boardroom</vt:lpstr>
      <vt:lpstr>Positive Pay/ACH Fraud Filter</vt:lpstr>
      <vt:lpstr>Positive Pay – What is it? How does it work?</vt:lpstr>
      <vt:lpstr>Positive Pay - Continued</vt:lpstr>
      <vt:lpstr>Positive Pay - Continued</vt:lpstr>
      <vt:lpstr>Diocese Policy </vt:lpstr>
      <vt:lpstr>Diocese Policy </vt:lpstr>
      <vt:lpstr>ACH Fraud Filter </vt:lpstr>
      <vt:lpstr>ACH Fraud Filter – Continued </vt:lpstr>
      <vt:lpstr>New – Positive Payee</vt:lpstr>
      <vt:lpstr>Recommendation  </vt:lpstr>
      <vt:lpstr>Other Best Practices with Banking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Year End</dc:title>
  <dc:creator>Laura Hofstrand</dc:creator>
  <cp:lastModifiedBy>Laura Hofstrand</cp:lastModifiedBy>
  <cp:revision>59</cp:revision>
  <cp:lastPrinted>2020-11-23T21:32:11Z</cp:lastPrinted>
  <dcterms:created xsi:type="dcterms:W3CDTF">2019-12-02T16:48:39Z</dcterms:created>
  <dcterms:modified xsi:type="dcterms:W3CDTF">2026-09-16T21:06:47Z</dcterms:modified>
</cp:coreProperties>
</file>